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1"/>
  </p:sldMasterIdLst>
  <p:sldIdLst>
    <p:sldId id="256" r:id="rId2"/>
    <p:sldId id="257" r:id="rId3"/>
    <p:sldId id="273" r:id="rId4"/>
    <p:sldId id="258" r:id="rId5"/>
    <p:sldId id="259" r:id="rId6"/>
    <p:sldId id="260" r:id="rId7"/>
    <p:sldId id="261" r:id="rId8"/>
    <p:sldId id="262" r:id="rId9"/>
    <p:sldId id="263" r:id="rId10"/>
    <p:sldId id="265" r:id="rId11"/>
    <p:sldId id="266" r:id="rId12"/>
    <p:sldId id="267" r:id="rId13"/>
    <p:sldId id="268" r:id="rId14"/>
    <p:sldId id="269" r:id="rId15"/>
    <p:sldId id="272"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54" autoAdjust="0"/>
    <p:restoredTop sz="94660"/>
  </p:normalViewPr>
  <p:slideViewPr>
    <p:cSldViewPr snapToGrid="0">
      <p:cViewPr varScale="1">
        <p:scale>
          <a:sx n="72" d="100"/>
          <a:sy n="72" d="100"/>
        </p:scale>
        <p:origin x="6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B9BB684-D550-4C3C-B237-77C7BA7AF4EC}" type="datetimeFigureOut">
              <a:rPr lang="en-US" smtClean="0"/>
              <a:t>10/6/2021</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7154F5A7-0EDA-4407-8CA5-010163071F74}" type="slidenum">
              <a:rPr lang="en-US" smtClean="0"/>
              <a:t>‹#›</a:t>
            </a:fld>
            <a:endParaRPr lang="en-US"/>
          </a:p>
        </p:txBody>
      </p:sp>
    </p:spTree>
    <p:extLst>
      <p:ext uri="{BB962C8B-B14F-4D97-AF65-F5344CB8AC3E}">
        <p14:creationId xmlns:p14="http://schemas.microsoft.com/office/powerpoint/2010/main" val="250500053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9BB684-D550-4C3C-B237-77C7BA7AF4EC}"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4F5A7-0EDA-4407-8CA5-010163071F74}" type="slidenum">
              <a:rPr lang="en-US" smtClean="0"/>
              <a:t>‹#›</a:t>
            </a:fld>
            <a:endParaRPr lang="en-US"/>
          </a:p>
        </p:txBody>
      </p:sp>
    </p:spTree>
    <p:extLst>
      <p:ext uri="{BB962C8B-B14F-4D97-AF65-F5344CB8AC3E}">
        <p14:creationId xmlns:p14="http://schemas.microsoft.com/office/powerpoint/2010/main" val="3820753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9BB684-D550-4C3C-B237-77C7BA7AF4EC}"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4F5A7-0EDA-4407-8CA5-010163071F74}" type="slidenum">
              <a:rPr lang="en-US" smtClean="0"/>
              <a:t>‹#›</a:t>
            </a:fld>
            <a:endParaRPr lang="en-US"/>
          </a:p>
        </p:txBody>
      </p:sp>
    </p:spTree>
    <p:extLst>
      <p:ext uri="{BB962C8B-B14F-4D97-AF65-F5344CB8AC3E}">
        <p14:creationId xmlns:p14="http://schemas.microsoft.com/office/powerpoint/2010/main" val="1782085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9BB684-D550-4C3C-B237-77C7BA7AF4EC}"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4F5A7-0EDA-4407-8CA5-010163071F74}"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83408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9BB684-D550-4C3C-B237-77C7BA7AF4EC}"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4F5A7-0EDA-4407-8CA5-010163071F74}" type="slidenum">
              <a:rPr lang="en-US" smtClean="0"/>
              <a:t>‹#›</a:t>
            </a:fld>
            <a:endParaRPr lang="en-US"/>
          </a:p>
        </p:txBody>
      </p:sp>
    </p:spTree>
    <p:extLst>
      <p:ext uri="{BB962C8B-B14F-4D97-AF65-F5344CB8AC3E}">
        <p14:creationId xmlns:p14="http://schemas.microsoft.com/office/powerpoint/2010/main" val="2219049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B9BB684-D550-4C3C-B237-77C7BA7AF4EC}" type="datetimeFigureOut">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4F5A7-0EDA-4407-8CA5-010163071F74}" type="slidenum">
              <a:rPr lang="en-US" smtClean="0"/>
              <a:t>‹#›</a:t>
            </a:fld>
            <a:endParaRPr lang="en-US"/>
          </a:p>
        </p:txBody>
      </p:sp>
    </p:spTree>
    <p:extLst>
      <p:ext uri="{BB962C8B-B14F-4D97-AF65-F5344CB8AC3E}">
        <p14:creationId xmlns:p14="http://schemas.microsoft.com/office/powerpoint/2010/main" val="3594084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B9BB684-D550-4C3C-B237-77C7BA7AF4EC}" type="datetimeFigureOut">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4F5A7-0EDA-4407-8CA5-010163071F74}" type="slidenum">
              <a:rPr lang="en-US" smtClean="0"/>
              <a:t>‹#›</a:t>
            </a:fld>
            <a:endParaRPr lang="en-US"/>
          </a:p>
        </p:txBody>
      </p:sp>
    </p:spTree>
    <p:extLst>
      <p:ext uri="{BB962C8B-B14F-4D97-AF65-F5344CB8AC3E}">
        <p14:creationId xmlns:p14="http://schemas.microsoft.com/office/powerpoint/2010/main" val="1677756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9BB684-D550-4C3C-B237-77C7BA7AF4EC}"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4F5A7-0EDA-4407-8CA5-010163071F74}" type="slidenum">
              <a:rPr lang="en-US" smtClean="0"/>
              <a:t>‹#›</a:t>
            </a:fld>
            <a:endParaRPr lang="en-US"/>
          </a:p>
        </p:txBody>
      </p:sp>
    </p:spTree>
    <p:extLst>
      <p:ext uri="{BB962C8B-B14F-4D97-AF65-F5344CB8AC3E}">
        <p14:creationId xmlns:p14="http://schemas.microsoft.com/office/powerpoint/2010/main" val="648808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9BB684-D550-4C3C-B237-77C7BA7AF4EC}"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4F5A7-0EDA-4407-8CA5-010163071F74}" type="slidenum">
              <a:rPr lang="en-US" smtClean="0"/>
              <a:t>‹#›</a:t>
            </a:fld>
            <a:endParaRPr lang="en-US"/>
          </a:p>
        </p:txBody>
      </p:sp>
    </p:spTree>
    <p:extLst>
      <p:ext uri="{BB962C8B-B14F-4D97-AF65-F5344CB8AC3E}">
        <p14:creationId xmlns:p14="http://schemas.microsoft.com/office/powerpoint/2010/main" val="259606944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9BB684-D550-4C3C-B237-77C7BA7AF4EC}"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4F5A7-0EDA-4407-8CA5-010163071F74}" type="slidenum">
              <a:rPr lang="en-US" smtClean="0"/>
              <a:t>‹#›</a:t>
            </a:fld>
            <a:endParaRPr lang="en-US"/>
          </a:p>
        </p:txBody>
      </p:sp>
    </p:spTree>
    <p:extLst>
      <p:ext uri="{BB962C8B-B14F-4D97-AF65-F5344CB8AC3E}">
        <p14:creationId xmlns:p14="http://schemas.microsoft.com/office/powerpoint/2010/main" val="2423603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9BB684-D550-4C3C-B237-77C7BA7AF4EC}"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4F5A7-0EDA-4407-8CA5-010163071F74}" type="slidenum">
              <a:rPr lang="en-US" smtClean="0"/>
              <a:t>‹#›</a:t>
            </a:fld>
            <a:endParaRPr lang="en-US"/>
          </a:p>
        </p:txBody>
      </p:sp>
    </p:spTree>
    <p:extLst>
      <p:ext uri="{BB962C8B-B14F-4D97-AF65-F5344CB8AC3E}">
        <p14:creationId xmlns:p14="http://schemas.microsoft.com/office/powerpoint/2010/main" val="47116754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9BB684-D550-4C3C-B237-77C7BA7AF4EC}"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4F5A7-0EDA-4407-8CA5-010163071F74}" type="slidenum">
              <a:rPr lang="en-US" smtClean="0"/>
              <a:t>‹#›</a:t>
            </a:fld>
            <a:endParaRPr lang="en-US"/>
          </a:p>
        </p:txBody>
      </p:sp>
    </p:spTree>
    <p:extLst>
      <p:ext uri="{BB962C8B-B14F-4D97-AF65-F5344CB8AC3E}">
        <p14:creationId xmlns:p14="http://schemas.microsoft.com/office/powerpoint/2010/main" val="11377967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9BB684-D550-4C3C-B237-77C7BA7AF4EC}" type="datetimeFigureOut">
              <a:rPr lang="en-US" smtClean="0"/>
              <a:t>10/6/2021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4F5A7-0EDA-4407-8CA5-010163071F74}" type="slidenum">
              <a:rPr lang="en-US" smtClean="0"/>
              <a:t>‹#›</a:t>
            </a:fld>
            <a:endParaRPr lang="en-US"/>
          </a:p>
        </p:txBody>
      </p:sp>
    </p:spTree>
    <p:extLst>
      <p:ext uri="{BB962C8B-B14F-4D97-AF65-F5344CB8AC3E}">
        <p14:creationId xmlns:p14="http://schemas.microsoft.com/office/powerpoint/2010/main" val="185712756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9BB684-D550-4C3C-B237-77C7BA7AF4EC}" type="datetimeFigureOut">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4F5A7-0EDA-4407-8CA5-010163071F74}" type="slidenum">
              <a:rPr lang="en-US" smtClean="0"/>
              <a:t>‹#›</a:t>
            </a:fld>
            <a:endParaRPr lang="en-US"/>
          </a:p>
        </p:txBody>
      </p:sp>
    </p:spTree>
    <p:extLst>
      <p:ext uri="{BB962C8B-B14F-4D97-AF65-F5344CB8AC3E}">
        <p14:creationId xmlns:p14="http://schemas.microsoft.com/office/powerpoint/2010/main" val="24702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BB684-D550-4C3C-B237-77C7BA7AF4EC}" type="datetimeFigureOut">
              <a:rPr lang="en-US" smtClean="0"/>
              <a:t>10/6/2021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54F5A7-0EDA-4407-8CA5-010163071F74}" type="slidenum">
              <a:rPr lang="en-US" smtClean="0"/>
              <a:t>‹#›</a:t>
            </a:fld>
            <a:endParaRPr lang="en-US"/>
          </a:p>
        </p:txBody>
      </p:sp>
    </p:spTree>
    <p:extLst>
      <p:ext uri="{BB962C8B-B14F-4D97-AF65-F5344CB8AC3E}">
        <p14:creationId xmlns:p14="http://schemas.microsoft.com/office/powerpoint/2010/main" val="419153199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9BB684-D550-4C3C-B237-77C7BA7AF4EC}"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4F5A7-0EDA-4407-8CA5-010163071F74}" type="slidenum">
              <a:rPr lang="en-US" smtClean="0"/>
              <a:t>‹#›</a:t>
            </a:fld>
            <a:endParaRPr lang="en-US"/>
          </a:p>
        </p:txBody>
      </p:sp>
    </p:spTree>
    <p:extLst>
      <p:ext uri="{BB962C8B-B14F-4D97-AF65-F5344CB8AC3E}">
        <p14:creationId xmlns:p14="http://schemas.microsoft.com/office/powerpoint/2010/main" val="31888687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9BB684-D550-4C3C-B237-77C7BA7AF4EC}"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54F5A7-0EDA-4407-8CA5-010163071F74}" type="slidenum">
              <a:rPr lang="en-US" smtClean="0"/>
              <a:t>‹#›</a:t>
            </a:fld>
            <a:endParaRPr lang="en-US"/>
          </a:p>
        </p:txBody>
      </p:sp>
    </p:spTree>
    <p:extLst>
      <p:ext uri="{BB962C8B-B14F-4D97-AF65-F5344CB8AC3E}">
        <p14:creationId xmlns:p14="http://schemas.microsoft.com/office/powerpoint/2010/main" val="390864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B9BB684-D550-4C3C-B237-77C7BA7AF4EC}" type="datetimeFigureOut">
              <a:rPr lang="en-US" smtClean="0"/>
              <a:t>10/6/2021</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154F5A7-0EDA-4407-8CA5-010163071F74}" type="slidenum">
              <a:rPr lang="en-US" smtClean="0"/>
              <a:t>‹#›</a:t>
            </a:fld>
            <a:endParaRPr lang="en-US"/>
          </a:p>
        </p:txBody>
      </p:sp>
    </p:spTree>
    <p:extLst>
      <p:ext uri="{BB962C8B-B14F-4D97-AF65-F5344CB8AC3E}">
        <p14:creationId xmlns:p14="http://schemas.microsoft.com/office/powerpoint/2010/main" val="1896120117"/>
      </p:ext>
    </p:extLst>
  </p:cSld>
  <p:clrMap bg1="dk1" tx1="lt1" bg2="dk2" tx2="lt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4251" y="150125"/>
            <a:ext cx="2429301" cy="6428095"/>
          </a:xfrm>
          <a:ln>
            <a:solidFill>
              <a:schemeClr val="bg2">
                <a:lumMod val="50000"/>
                <a:lumOff val="50000"/>
              </a:schemeClr>
            </a:solidFill>
          </a:ln>
        </p:spPr>
        <p:txBody>
          <a:bodyPr>
            <a:normAutofit/>
          </a:bodyPr>
          <a:lstStyle/>
          <a:p>
            <a:pPr algn="ctr"/>
            <a:endParaRPr lang="fa-IR" sz="2800" dirty="0"/>
          </a:p>
          <a:p>
            <a:pPr algn="ctr"/>
            <a:r>
              <a:rPr lang="fa-IR" sz="3200" dirty="0">
                <a:solidFill>
                  <a:schemeClr val="accent2">
                    <a:lumMod val="75000"/>
                  </a:schemeClr>
                </a:solidFill>
              </a:rPr>
              <a:t>به نام خدا</a:t>
            </a:r>
          </a:p>
          <a:p>
            <a:pPr algn="ctr"/>
            <a:r>
              <a:rPr lang="fa-IR" sz="2400" dirty="0">
                <a:solidFill>
                  <a:schemeClr val="tx1"/>
                </a:solidFill>
              </a:rPr>
              <a:t>درس:</a:t>
            </a:r>
          </a:p>
          <a:p>
            <a:pPr algn="ctr"/>
            <a:r>
              <a:rPr lang="fa-IR" sz="2400" dirty="0"/>
              <a:t>انسان،طبیعت،</a:t>
            </a:r>
          </a:p>
          <a:p>
            <a:pPr algn="ctr"/>
            <a:r>
              <a:rPr lang="fa-IR" sz="2400" dirty="0"/>
              <a:t>معماری</a:t>
            </a:r>
            <a:endParaRPr lang="fa-IR" sz="2800" dirty="0"/>
          </a:p>
          <a:p>
            <a:pPr algn="ctr"/>
            <a:r>
              <a:rPr lang="fa-IR" sz="2400" dirty="0">
                <a:solidFill>
                  <a:schemeClr val="tx1"/>
                </a:solidFill>
              </a:rPr>
              <a:t>موضوع:</a:t>
            </a:r>
          </a:p>
          <a:p>
            <a:pPr algn="ctr"/>
            <a:r>
              <a:rPr lang="fa-IR" sz="2400" dirty="0"/>
              <a:t>باغ دلگشای شیراز</a:t>
            </a:r>
          </a:p>
          <a:p>
            <a:pPr algn="ctr"/>
            <a:r>
              <a:rPr lang="fa-IR" sz="2400" dirty="0">
                <a:solidFill>
                  <a:schemeClr val="tx1"/>
                </a:solidFill>
              </a:rPr>
              <a:t>استاد مربوطه:</a:t>
            </a:r>
            <a:endParaRPr lang="en-US" sz="2400" dirty="0">
              <a:solidFill>
                <a:schemeClr val="tx1"/>
              </a:solidFill>
            </a:endParaRPr>
          </a:p>
          <a:p>
            <a:pPr algn="ctr"/>
            <a:r>
              <a:rPr lang="en-US" sz="2400" dirty="0">
                <a:solidFill>
                  <a:schemeClr val="tx1"/>
                </a:solidFill>
              </a:rPr>
              <a:t>…….</a:t>
            </a:r>
            <a:endParaRPr lang="fa-IR" sz="2400" dirty="0">
              <a:solidFill>
                <a:schemeClr val="tx1"/>
              </a:solidFill>
            </a:endParaRPr>
          </a:p>
          <a:p>
            <a:pPr algn="ctr"/>
            <a:r>
              <a:rPr lang="fa-IR" sz="2400" dirty="0">
                <a:solidFill>
                  <a:schemeClr val="tx1"/>
                </a:solidFill>
              </a:rPr>
              <a:t>دانشجو:</a:t>
            </a:r>
          </a:p>
          <a:p>
            <a:pPr algn="ctr"/>
            <a:r>
              <a:rPr lang="fa-IR" sz="2400"/>
              <a:t>فاطمه سادات منوری</a:t>
            </a:r>
            <a:endParaRPr lang="fa-IR" sz="2400" dirty="0"/>
          </a:p>
          <a:p>
            <a:pPr algn="ctr"/>
            <a:endParaRPr lang="fa-IR" sz="2400" dirty="0"/>
          </a:p>
          <a:p>
            <a:pPr algn="ctr"/>
            <a:endParaRPr lang="fa-IR" sz="2800" dirty="0"/>
          </a:p>
        </p:txBody>
      </p:sp>
      <p:pic>
        <p:nvPicPr>
          <p:cNvPr id="4" name="Picture 3" descr="باغ دلگشا شیراز، باغی به جا مانده از دوره ساسانی"/>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48466" cy="6858000"/>
          </a:xfrm>
          <a:prstGeom prst="rect">
            <a:avLst/>
          </a:prstGeom>
          <a:noFill/>
          <a:ln>
            <a:noFill/>
          </a:ln>
        </p:spPr>
      </p:pic>
    </p:spTree>
    <p:extLst>
      <p:ext uri="{BB962C8B-B14F-4D97-AF65-F5344CB8AC3E}">
        <p14:creationId xmlns:p14="http://schemas.microsoft.com/office/powerpoint/2010/main" val="3195891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images.kojaro.com/2015/12/067083f9-1c9e-4f9a-b66e-d65782289bba-11259701_467808810054797_1521427656_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2757" y="203429"/>
            <a:ext cx="8806485" cy="645114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25440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5029" y="1651379"/>
            <a:ext cx="8898340" cy="3562065"/>
          </a:xfrm>
          <a:ln>
            <a:solidFill>
              <a:schemeClr val="bg2">
                <a:lumMod val="50000"/>
                <a:lumOff val="50000"/>
              </a:schemeClr>
            </a:solidFill>
          </a:ln>
        </p:spPr>
        <p:txBody>
          <a:bodyPr>
            <a:normAutofit/>
          </a:bodyPr>
          <a:lstStyle/>
          <a:p>
            <a:pPr marL="0" indent="0" algn="r" rtl="1">
              <a:buNone/>
            </a:pPr>
            <a:r>
              <a:rPr lang="fa-IR" sz="2400" dirty="0"/>
              <a:t>عمارت موجود در وسط باغ که ساخت آن مربوط به دوره‌ی زندیه است، به شیوه‌ی معماری کاخ‌های ساسانی بیشاپور ساخته شده  است. این عمارت سه طبقه‌ای، دو درب ورودی در دو طرف ساختمان دارد و شامل یک تالار بزرگ به همراه چهار شاه‌نشین است. ایوان بزرگی با دو ستون در طبقه‌ی میانی آن  وجود دارد که رو به استخر است و  پیرامون آن اشعاری از شوریده (شاعر عهد صفوی صاحب مثنوی سحر حلال از اهالی شیراز) با خط نستعلیق نوشته شده است.</a:t>
            </a:r>
          </a:p>
          <a:p>
            <a:pPr marL="0" indent="0" algn="r" rtl="1">
              <a:buNone/>
            </a:pPr>
            <a:endParaRPr lang="en-US" sz="2400" dirty="0"/>
          </a:p>
        </p:txBody>
      </p:sp>
    </p:spTree>
    <p:extLst>
      <p:ext uri="{BB962C8B-B14F-4D97-AF65-F5344CB8AC3E}">
        <p14:creationId xmlns:p14="http://schemas.microsoft.com/office/powerpoint/2010/main" val="2583723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images.kojaro.com/2015/12/ad8db105-7fa2-4b51-92f0-a3425a52ae2e-Delgosha_Garden_01-1024x76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1192" y="450574"/>
            <a:ext cx="9409615" cy="62086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37077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8676" y="1624083"/>
            <a:ext cx="9103056" cy="3493827"/>
          </a:xfrm>
          <a:ln>
            <a:solidFill>
              <a:schemeClr val="bg2">
                <a:lumMod val="50000"/>
                <a:lumOff val="50000"/>
              </a:schemeClr>
            </a:solidFill>
          </a:ln>
        </p:spPr>
        <p:txBody>
          <a:bodyPr>
            <a:normAutofit/>
          </a:bodyPr>
          <a:lstStyle/>
          <a:p>
            <a:pPr marL="0" indent="0" algn="r" rtl="1">
              <a:buNone/>
            </a:pPr>
            <a:r>
              <a:rPr lang="fa-IR" sz="2400" dirty="0"/>
              <a:t>سقف‌هایی از چوب با گچبری‌های زیبا به همراه آینه‌کاری‌ها و نقاشی‌هایی از رنگ روغن نیز به زیبایی این عمارت می‌افزایند. در مقابل ساختمان عمارت نیز حوض سنگی بزرگی جلب توجه می‌کند. آب باغ هم از آبی که از چشمه قنات آرامگاه سعدی جاری است، تامین می‌شود. روبه روی ساختمان نیز حوض بزرگی وجود دارد و در هر سوی آن آبشارهای فراوانی دیده می‌‌شود. به‌علاوه ساخت اولین عمارت کلاه فرنگی  ایران نیز در این باغ به ثبت رسیده است.</a:t>
            </a:r>
            <a:endParaRPr lang="en-US" sz="2400" dirty="0"/>
          </a:p>
        </p:txBody>
      </p:sp>
    </p:spTree>
    <p:extLst>
      <p:ext uri="{BB962C8B-B14F-4D97-AF65-F5344CB8AC3E}">
        <p14:creationId xmlns:p14="http://schemas.microsoft.com/office/powerpoint/2010/main" val="3883288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باغ دلگشا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5402" y="331304"/>
            <a:ext cx="9224876" cy="61953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3447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7606" y="1651380"/>
            <a:ext cx="9376012" cy="3002507"/>
          </a:xfrm>
          <a:ln>
            <a:solidFill>
              <a:schemeClr val="bg2">
                <a:lumMod val="50000"/>
                <a:lumOff val="50000"/>
              </a:schemeClr>
            </a:solidFill>
          </a:ln>
        </p:spPr>
        <p:txBody>
          <a:bodyPr>
            <a:normAutofit/>
          </a:bodyPr>
          <a:lstStyle/>
          <a:p>
            <a:pPr marL="0" indent="0" algn="r" rtl="1">
              <a:buNone/>
            </a:pPr>
            <a:r>
              <a:rPr lang="fa-IR" sz="3200" dirty="0"/>
              <a:t>جایگاه جغرافیایی</a:t>
            </a:r>
          </a:p>
          <a:p>
            <a:pPr marL="0" indent="0" algn="r" rtl="1">
              <a:buNone/>
            </a:pPr>
            <a:r>
              <a:rPr lang="fa-IR" sz="2400" dirty="0"/>
              <a:t>باغ دلگشا در بخش شمال شرقی شهر شیراز در ضلع جنوبی تنگ آب خان و در دامنه کوهستان قرار دارد.این باغ در کنار قنات سعدی و در منطقه دژی به نام کهن دژ جای گرفته‌است و فاصله آن تا آرامگاه سعدی چند گامی بیشتر نیست.</a:t>
            </a:r>
            <a:endParaRPr lang="en-US" sz="2400" dirty="0"/>
          </a:p>
        </p:txBody>
      </p:sp>
    </p:spTree>
    <p:extLst>
      <p:ext uri="{BB962C8B-B14F-4D97-AF65-F5344CB8AC3E}">
        <p14:creationId xmlns:p14="http://schemas.microsoft.com/office/powerpoint/2010/main" val="296227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images.kojaro.com/2015/12/ae3400c7-40d7-4ee4-8dcd-c63ff2251215-del2.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233411" y="2222191"/>
            <a:ext cx="5924235" cy="4219551"/>
          </a:xfrm>
          <a:prstGeom prst="rect">
            <a:avLst/>
          </a:prstGeom>
          <a:ln>
            <a:noFill/>
          </a:ln>
          <a:effectLst>
            <a:outerShdw blurRad="190500" algn="tl" rotWithShape="0">
              <a:srgbClr val="000000">
                <a:alpha val="70000"/>
              </a:srgbClr>
            </a:outerShdw>
          </a:effectLst>
        </p:spPr>
      </p:pic>
      <p:sp>
        <p:nvSpPr>
          <p:cNvPr id="5" name="Rectangle 4"/>
          <p:cNvSpPr/>
          <p:nvPr/>
        </p:nvSpPr>
        <p:spPr>
          <a:xfrm>
            <a:off x="1787857" y="686138"/>
            <a:ext cx="9157647" cy="1200329"/>
          </a:xfrm>
          <a:prstGeom prst="rect">
            <a:avLst/>
          </a:prstGeom>
          <a:ln>
            <a:solidFill>
              <a:schemeClr val="bg2">
                <a:lumMod val="50000"/>
                <a:lumOff val="50000"/>
              </a:schemeClr>
            </a:solidFill>
          </a:ln>
        </p:spPr>
        <p:txBody>
          <a:bodyPr wrap="square">
            <a:spAutoFit/>
          </a:bodyPr>
          <a:lstStyle/>
          <a:p>
            <a:pPr algn="r" rtl="1"/>
            <a:r>
              <a:rPr lang="fa-IR" sz="2400" dirty="0"/>
              <a:t>این باغ که در سال ۱۳۸۱ و به شماره‌ی ۹۱۲ به ثبت ملی رسیده، اکنون در اختیار شهرداری شیراز است؛ اما متاسفانه در چندسال اخیر دستخوش حریق شده و آسیب‌های جدی دیده است</a:t>
            </a:r>
            <a:endParaRPr lang="en-US" sz="2400" dirty="0"/>
          </a:p>
        </p:txBody>
      </p:sp>
    </p:spTree>
    <p:extLst>
      <p:ext uri="{BB962C8B-B14F-4D97-AF65-F5344CB8AC3E}">
        <p14:creationId xmlns:p14="http://schemas.microsoft.com/office/powerpoint/2010/main" val="3807636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1253" y="1433015"/>
            <a:ext cx="9212239" cy="4080681"/>
          </a:xfrm>
          <a:ln>
            <a:solidFill>
              <a:schemeClr val="bg2">
                <a:lumMod val="50000"/>
                <a:lumOff val="50000"/>
              </a:schemeClr>
            </a:solidFill>
          </a:ln>
        </p:spPr>
        <p:txBody>
          <a:bodyPr>
            <a:normAutofit/>
          </a:bodyPr>
          <a:lstStyle/>
          <a:p>
            <a:pPr marL="0" indent="0" algn="r" rtl="1">
              <a:buNone/>
            </a:pPr>
            <a:r>
              <a:rPr lang="fa-IR" sz="2400" dirty="0"/>
              <a:t>باغ دلگشا یکی از زیباترین باغ‌های تاریخی شهر شیراز است که گفته می‌شود مربوط به سه دوره‌ی ساسانیان، صفویان و قاجاریان است.</a:t>
            </a:r>
          </a:p>
          <a:p>
            <a:pPr marL="0" indent="0" algn="r" rtl="1">
              <a:buNone/>
            </a:pPr>
            <a:r>
              <a:rPr lang="fa-IR" sz="2400" dirty="0"/>
              <a:t>باغ ایرانی سه ساختار و طراحی منحصربه‌فرد دارد: اول در مسیر عبور جوی آب قرار دارد. دوم این که با دیوارهای بلند محصور است و سوم در داخل باغ عمارت تابستانی و استخر آب قرار دارد.</a:t>
            </a:r>
          </a:p>
          <a:p>
            <a:pPr marL="0" indent="0" algn="r" rtl="1">
              <a:buNone/>
            </a:pPr>
            <a:r>
              <a:rPr lang="fa-IR" sz="2400" dirty="0"/>
              <a:t>این سه مشخصه، باغ‌های ایرانی را متمایز می‌کند. در واقع جهانگردان اروپایی پس از مشاهده باغ‌های ایرانی، آن‌ها را با مشخصه و نام «پرشین گاردن» وصف کردند.</a:t>
            </a:r>
            <a:endParaRPr lang="en-US" sz="2400" dirty="0"/>
          </a:p>
        </p:txBody>
      </p:sp>
    </p:spTree>
    <p:extLst>
      <p:ext uri="{BB962C8B-B14F-4D97-AF65-F5344CB8AC3E}">
        <p14:creationId xmlns:p14="http://schemas.microsoft.com/office/powerpoint/2010/main" val="242759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7825" y="229713"/>
            <a:ext cx="8633298" cy="6398573"/>
          </a:xfrm>
          <a:prstGeom prst="rect">
            <a:avLst/>
          </a:prstGeom>
        </p:spPr>
      </p:pic>
    </p:spTree>
    <p:extLst>
      <p:ext uri="{BB962C8B-B14F-4D97-AF65-F5344CB8AC3E}">
        <p14:creationId xmlns:p14="http://schemas.microsoft.com/office/powerpoint/2010/main" val="46182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2198" y="559560"/>
            <a:ext cx="9471546" cy="2238232"/>
          </a:xfrm>
          <a:ln>
            <a:solidFill>
              <a:schemeClr val="bg2">
                <a:lumMod val="50000"/>
                <a:lumOff val="50000"/>
              </a:schemeClr>
            </a:solidFill>
          </a:ln>
        </p:spPr>
        <p:txBody>
          <a:bodyPr>
            <a:normAutofit lnSpcReduction="10000"/>
          </a:bodyPr>
          <a:lstStyle/>
          <a:p>
            <a:pPr marL="0" indent="0" algn="r" rtl="1">
              <a:buNone/>
            </a:pPr>
            <a:r>
              <a:rPr lang="fa-IR" sz="2000" dirty="0"/>
              <a:t>باغ‌های ایرانی با تاریخ پیدایش قنات پیوند دارد و باغ‌سراها با ساختار و طراحی منحصر به فرد درون باغ‌ها وجود دارند. اولین باغ‌های ایرانی در مسیر خروجی قنات‌ها شکل گرفته است. باغ ایرانی پاسارگاد را ریشه معماری این باغ‌ها دانسته‌اند.</a:t>
            </a:r>
          </a:p>
          <a:p>
            <a:pPr marL="0" indent="0" algn="r" rtl="1">
              <a:buNone/>
            </a:pPr>
            <a:r>
              <a:rPr lang="fa-IR" sz="2000" dirty="0"/>
              <a:t>کوروش کبیر اولین شخصی است که در ایران شخصا دستور داده بود که باغ پاسارگاد ایجاد شود. از این رو شهر شیراز با داشتن آب و هوا و سرزمینی مناسب برای ایجاد باغ، شهری است که دارای باغ‌های مختلف و زیبای ایرانی است. </a:t>
            </a:r>
          </a:p>
          <a:p>
            <a:pPr marL="0" indent="0" algn="r" rtl="1">
              <a:buNone/>
            </a:pP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622" y="2966681"/>
            <a:ext cx="4860877" cy="3645658"/>
          </a:xfrm>
          <a:prstGeom prst="rect">
            <a:avLst/>
          </a:prstGeom>
        </p:spPr>
      </p:pic>
    </p:spTree>
    <p:extLst>
      <p:ext uri="{BB962C8B-B14F-4D97-AF65-F5344CB8AC3E}">
        <p14:creationId xmlns:p14="http://schemas.microsoft.com/office/powerpoint/2010/main" val="1369846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باغ دلگشای شیراز"/>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1946" y="0"/>
            <a:ext cx="10072048"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7760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5971" y="504967"/>
            <a:ext cx="8911987" cy="1228299"/>
          </a:xfrm>
          <a:ln>
            <a:solidFill>
              <a:schemeClr val="bg2">
                <a:lumMod val="50000"/>
                <a:lumOff val="50000"/>
              </a:schemeClr>
            </a:solidFill>
          </a:ln>
        </p:spPr>
        <p:txBody>
          <a:bodyPr>
            <a:normAutofit/>
          </a:bodyPr>
          <a:lstStyle/>
          <a:p>
            <a:pPr marL="0" indent="0" algn="r" rtl="1">
              <a:buNone/>
            </a:pPr>
            <a:r>
              <a:rPr lang="fa-IR" sz="2000" dirty="0"/>
              <a:t>باغ دلگشا نیز یکی از باغ‌های تاریخی شهر شیراز محسوب می‌شود که در شمال شرقی شیراز و در نزدیکی آرامگاه سعدی واقع شده است. به طور دقیق‌تر در سمت جنوب تنگ آب‌خان و در دامنه‌ی کوهستان قرار دارد.</a:t>
            </a:r>
          </a:p>
          <a:p>
            <a:pPr marL="0" indent="0" algn="r" rtl="1">
              <a:buNone/>
            </a:pP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5404" y="1929987"/>
            <a:ext cx="4601192" cy="46688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92497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9242" y="1378422"/>
            <a:ext cx="9594376" cy="3916909"/>
          </a:xfrm>
          <a:ln>
            <a:solidFill>
              <a:schemeClr val="bg2">
                <a:lumMod val="50000"/>
                <a:lumOff val="50000"/>
              </a:schemeClr>
            </a:solidFill>
          </a:ln>
        </p:spPr>
        <p:txBody>
          <a:bodyPr>
            <a:normAutofit/>
          </a:bodyPr>
          <a:lstStyle/>
          <a:p>
            <a:pPr marL="0" indent="0" algn="r" rtl="1">
              <a:buNone/>
            </a:pPr>
            <a:r>
              <a:rPr lang="fa-IR" sz="3600" dirty="0"/>
              <a:t>تاریخچه </a:t>
            </a:r>
          </a:p>
          <a:p>
            <a:pPr marL="0" indent="0" algn="r" rtl="1">
              <a:buNone/>
            </a:pPr>
            <a:r>
              <a:rPr lang="fa-IR" sz="2400" dirty="0"/>
              <a:t>سابقه‌ی آبادانی باغ دلگشا به زمان پیش از اسلام و دوران ساسانیان باز می‌گردد. این باغ در نزدیکی کهندژ بوده که قدمت آن به دوره هخامنشیان و ساسانیان باز می‌گردد. باغ مذکور در دوران صفویه نیز از باغ‌های مهم و تفریحی بوده و در عکس‌های گردشگران اروپایی هم دیده شده است. علاوه بر این، در زمان تیمور گورکانی در بهترین وضعیت خود و در اوج آبادانی بوده، به گونه‌ای که تیمور با دیدن آن، دستور ساخت باغی را با همین نام در سمرقند داد.</a:t>
            </a:r>
            <a:endParaRPr lang="en-US" sz="2400" dirty="0"/>
          </a:p>
        </p:txBody>
      </p:sp>
    </p:spTree>
    <p:extLst>
      <p:ext uri="{BB962C8B-B14F-4D97-AF65-F5344CB8AC3E}">
        <p14:creationId xmlns:p14="http://schemas.microsoft.com/office/powerpoint/2010/main" val="220844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باغ دلگشای شیراز"/>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0144" y="222868"/>
            <a:ext cx="8718342" cy="64122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8208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2071" y="518617"/>
            <a:ext cx="9294125" cy="1460310"/>
          </a:xfrm>
          <a:ln>
            <a:solidFill>
              <a:schemeClr val="bg2">
                <a:lumMod val="50000"/>
                <a:lumOff val="50000"/>
              </a:schemeClr>
            </a:solidFill>
          </a:ln>
        </p:spPr>
        <p:txBody>
          <a:bodyPr>
            <a:normAutofit/>
          </a:bodyPr>
          <a:lstStyle/>
          <a:p>
            <a:pPr marL="0" indent="0" algn="r" rtl="1">
              <a:buNone/>
            </a:pPr>
            <a:r>
              <a:rPr lang="fa-IR" sz="2000" dirty="0"/>
              <a:t>باغ دلگشا در دوران افشاریان هم از آبادانی برخوردار بوده است؛ بدترین وضعیت آن مربوط به حد فاصل دوره‌ی حکومت نادرشاه افشار تا شروع سلسله‌ی زندیه است که آسیب‌های فراوانی دید و البته در زمان کریم‌خان زند مجددا احیا شد. برخی از ساختمان‌های موجود در این باغ مربوط به دوران قاجاریه است.</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415" y="2181022"/>
            <a:ext cx="5937170" cy="44528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287252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80</TotalTime>
  <Words>654</Words>
  <Application>Microsoft Office PowerPoint</Application>
  <PresentationFormat>Widescreen</PresentationFormat>
  <Paragraphs>25</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Moorche</dc:creator>
  <cp:lastModifiedBy>Lenovo</cp:lastModifiedBy>
  <cp:revision>11</cp:revision>
  <dcterms:created xsi:type="dcterms:W3CDTF">2020-06-24T11:15:14Z</dcterms:created>
  <dcterms:modified xsi:type="dcterms:W3CDTF">2021-10-06T12:49:20Z</dcterms:modified>
</cp:coreProperties>
</file>